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igh Tower Text" panose="02040502050506030303" pitchFamily="18" charset="0"/>
      <p:regular r:id="rId19"/>
      <p:italic r:id="rId20"/>
    </p:embeddedFont>
    <p:embeddedFont>
      <p:font typeface="Lora" pitchFamily="2" charset="0"/>
      <p:regular r:id="rId21"/>
      <p:bold r:id="rId22"/>
      <p:italic r:id="rId23"/>
      <p:boldItalic r:id="rId24"/>
    </p:embeddedFont>
    <p:embeddedFont>
      <p:font typeface="Source Sans 3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75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RAID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базе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mdadm</a:t>
            </a: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в Linux</a:t>
            </a:r>
            <a:endParaRPr lang="en-US" sz="240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 dirty="0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№16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210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Глава 8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268736"/>
            <a:ext cx="882872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Расширение и миграция RAID-массивов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31909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567351"/>
            <a:ext cx="415873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374796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Добавление дисков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37724" y="4313873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Возможность увеличить емкость массива путем добавления новых дисков, например, к RAID 5 или RAID 6.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235773" y="31909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3567351"/>
            <a:ext cx="415873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0" name="Text 8"/>
          <p:cNvSpPr/>
          <p:nvPr/>
        </p:nvSpPr>
        <p:spPr>
          <a:xfrm>
            <a:off x="5235773" y="3747968"/>
            <a:ext cx="398395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Изменение уровня RAID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235773" y="4313873"/>
            <a:ext cx="4158734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Миграция с одного уровня RAID на другой (например, с RAID 1 на RAID 5) для оптимизации отказоустойчивости или производительности без потери данных.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633823" y="31909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3567351"/>
            <a:ext cx="4158853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4" name="Text 12"/>
          <p:cNvSpPr/>
          <p:nvPr/>
        </p:nvSpPr>
        <p:spPr>
          <a:xfrm>
            <a:off x="9633823" y="3747968"/>
            <a:ext cx="415885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Изменение размера компонентов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633823" y="4736187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Перераспределение пространства на существующих дисках для увеличения доступной емкости массива.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13C4E7-C6B0-E89D-3450-5EA1AE83011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05332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Заключение: Выбор и применение mdadm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319087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mdadm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предоставляет гибкое и экономичное решение для программного RAID в Linux. Выбор уровня RAID зависит от требований к производительности, отказоустойчивости и емкости.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609148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Хотя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LVM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(Logical Volume Manager) обеспечивает гибкое управление логическими томами,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mdadm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сосредоточен исключительно на создании и управлении RAID-массивами. В сравнении с аппаратными контроллерами, </a:t>
            </a: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mdadm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выигрывает в стоимости и гибкости, но может уступать в производительности при интенсивных нагрузках.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RAID на базе mdadm в Linux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Программный RAID для отказоустойчивости и производительности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46189" y="401836"/>
            <a:ext cx="1619131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Глава 1</a:t>
            </a:r>
            <a:endParaRPr lang="en-US" sz="1250" dirty="0"/>
          </a:p>
        </p:txBody>
      </p:sp>
      <p:sp>
        <p:nvSpPr>
          <p:cNvPr id="3" name="Text 1"/>
          <p:cNvSpPr/>
          <p:nvPr/>
        </p:nvSpPr>
        <p:spPr>
          <a:xfrm>
            <a:off x="2846189" y="635794"/>
            <a:ext cx="595979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Концепция RAID: Аппаратный vs Программный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189" y="1167170"/>
            <a:ext cx="5692140" cy="56583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46189" y="6914436"/>
            <a:ext cx="1942981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Аппаратный RAID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846189" y="7236381"/>
            <a:ext cx="5692140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Реализован на отдельном контроллере, который разгружает центральный процессор. Обеспечивает высокую производительность и независимость от ОС, но требует специализированного оборудования.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705" y="3090148"/>
            <a:ext cx="2910007" cy="14656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81705" y="4644747"/>
            <a:ext cx="270593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Программный RAID (mdadm)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8881705" y="4966692"/>
            <a:ext cx="2910007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Реализуется на уровне ядра операционной системы Linux с помощью модуля </a:t>
            </a: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md (Multiple Devices)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утилиты </a:t>
            </a:r>
            <a:r>
              <a:rPr lang="en-US" sz="10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mdadm</a:t>
            </a:r>
            <a:r>
              <a:rPr lang="en-US" sz="10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Более гибкий, экономичный и не зависит от конкретного оборудования.</a:t>
            </a:r>
            <a:endParaRPr lang="en-US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7C1B88-6D42-05B2-7146-A55F1409F3A0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136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Глава 2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2261354"/>
            <a:ext cx="1020234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mdadm: Центральный инструмент управления</a:t>
            </a:r>
            <a:endParaRPr lang="en-US" sz="3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183612"/>
            <a:ext cx="478750" cy="478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678" y="322838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Создание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678" y="3794284"/>
            <a:ext cx="554986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Инициализация новых RAID-массивов различных уровней с указанием устройств и параметров.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3183612"/>
            <a:ext cx="478750" cy="4787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42697" y="322838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Сборка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8242697" y="3794284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Автоматическое или ручное подключение массивов при загрузке системы.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5039082"/>
            <a:ext cx="478750" cy="4787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15678" y="508385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Мониторинг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615678" y="5649754"/>
            <a:ext cx="554986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Наблюдение за состоянием массива, оповещение о неисправностях и деградации.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5039082"/>
            <a:ext cx="478750" cy="4787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42697" y="508385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Управление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8242697" y="5649754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Добавление/удаление дисков, управление горячим резервом, замена отказавших устройств.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2BFA77-1142-ABF9-043E-783AD702EFF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725805"/>
            <a:ext cx="241196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Глава 3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717471" y="1097399"/>
            <a:ext cx="7338417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Базовые уровни RAID и их применение</a:t>
            </a:r>
            <a:endParaRPr lang="en-US" sz="3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1843087"/>
            <a:ext cx="3134201" cy="31342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7471" y="5152787"/>
            <a:ext cx="2894409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RAID 0 (Striping)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717471" y="5619750"/>
            <a:ext cx="3134201" cy="913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Высокая производительность, но нет отказоустойчивости. Данные распределяются по всем дискам.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104" y="1843087"/>
            <a:ext cx="3134320" cy="31343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71104" y="5152906"/>
            <a:ext cx="2894409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RAID 1 (Mirroring)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4071104" y="5619869"/>
            <a:ext cx="3134320" cy="1217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Высокая отказоустойчивость за счет полного дублирования данных. Производительность записи снижается.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857" y="1843087"/>
            <a:ext cx="3134320" cy="31343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24857" y="5152906"/>
            <a:ext cx="3134320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RAID 5 / RAID 6 (Четность)</a:t>
            </a:r>
            <a:endParaRPr lang="en-US" sz="2250" dirty="0"/>
          </a:p>
        </p:txBody>
      </p:sp>
      <p:sp>
        <p:nvSpPr>
          <p:cNvPr id="12" name="Text 7"/>
          <p:cNvSpPr/>
          <p:nvPr/>
        </p:nvSpPr>
        <p:spPr>
          <a:xfrm>
            <a:off x="7424857" y="5981581"/>
            <a:ext cx="3134320" cy="152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Баланс между производительностью, емкостью и отказоустойчивостью. Используют данные четности для восстановления.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609" y="1843087"/>
            <a:ext cx="3134320" cy="31343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78609" y="5152906"/>
            <a:ext cx="3134320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RAID 10 (Striped Mirrors)</a:t>
            </a:r>
            <a:endParaRPr lang="en-US" sz="2250" dirty="0"/>
          </a:p>
        </p:txBody>
      </p:sp>
      <p:sp>
        <p:nvSpPr>
          <p:cNvPr id="15" name="Text 9"/>
          <p:cNvSpPr/>
          <p:nvPr/>
        </p:nvSpPr>
        <p:spPr>
          <a:xfrm>
            <a:off x="10778609" y="5981581"/>
            <a:ext cx="3134320" cy="913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Сочетает производительность RAID 0 с отказоустойчивостью RAID 1. Требует минимум 4 диска.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69EDC6-9AEE-A44F-C5E4-5137E2B89CE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139" y="576858"/>
            <a:ext cx="246792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Глава 4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734139" y="958810"/>
            <a:ext cx="6439853" cy="493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Создание RAID-массива с mdadm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34139" y="2577346"/>
            <a:ext cx="4274106" cy="1934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создания RAID-массива необходимо подготовить разделы дисков с типом </a:t>
            </a:r>
            <a:r>
              <a:rPr lang="en-US" sz="16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Linux raid autodetect (fd)</a:t>
            </a: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Затем используется команда </a:t>
            </a:r>
            <a:r>
              <a:rPr lang="en-US" sz="16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mdadm --create</a:t>
            </a: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 указанием уровня RAID, количества активных устройств и путей к ним.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048703" y="4718685"/>
            <a:ext cx="3959543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mdadm --create /dev/md0 --level=1 --raid-devices=2 /dev/sdb1 /dev/sdc1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4139" y="4718685"/>
            <a:ext cx="22860" cy="990124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7" name="Text 5"/>
          <p:cNvSpPr/>
          <p:nvPr/>
        </p:nvSpPr>
        <p:spPr>
          <a:xfrm>
            <a:off x="734139" y="5915620"/>
            <a:ext cx="4274106" cy="959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Это создаст массив RAID 1 из двух разделов. Можно также добавить </a:t>
            </a:r>
            <a:r>
              <a:rPr lang="en-US" sz="16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--spare-devices</a:t>
            </a: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горячего резерва.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596" y="1935004"/>
            <a:ext cx="8376166" cy="55826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DF4C86-14CA-80A4-9B60-481DC43A253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41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Глава 5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921788"/>
            <a:ext cx="719589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Файл конфигурации mdadm.conf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3059430"/>
            <a:ext cx="8216265" cy="1171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Файл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/etc/mdadm/mdadm.conf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(или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/etc/mdadm.conf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содержит информацию о RAID-массивах, что позволяет системе автоматически собирать их при загрузке.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46746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Его можно сгенерировать командой: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96697" y="5098971"/>
            <a:ext cx="7857292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mdadm --detail --scan &gt;&gt; /etc/mdadm/mdadm.conf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5098971"/>
            <a:ext cx="30480" cy="405884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8" name="Text 6"/>
          <p:cNvSpPr/>
          <p:nvPr/>
        </p:nvSpPr>
        <p:spPr>
          <a:xfrm>
            <a:off x="837724" y="5774055"/>
            <a:ext cx="821626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Это обеспечит корректную идентификацию и сборку массивов после перезагрузки, предотвращая потерю доступа к данным.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473208" y="2844046"/>
            <a:ext cx="4499253" cy="3911441"/>
          </a:xfrm>
          <a:prstGeom prst="roundRect">
            <a:avLst>
              <a:gd name="adj" fmla="val 918"/>
            </a:avLst>
          </a:prstGeom>
          <a:solidFill>
            <a:srgbClr val="38512F"/>
          </a:solidFill>
          <a:ln/>
        </p:spPr>
      </p:sp>
      <p:sp>
        <p:nvSpPr>
          <p:cNvPr id="10" name="Text 8"/>
          <p:cNvSpPr/>
          <p:nvPr/>
        </p:nvSpPr>
        <p:spPr>
          <a:xfrm>
            <a:off x="9712523" y="3083362"/>
            <a:ext cx="30174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Важность mdadm.conf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2523" y="3674626"/>
            <a:ext cx="4020622" cy="2166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Автоматическая сборка RAID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Сохранение конфигурации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Упрощение восстановления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Идентификация массивов по UUID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229BE8-70A0-F8E7-E1DA-6269AF739FF7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37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Глава 6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121450"/>
            <a:ext cx="941165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Мониторинг и управление RAID-массивом</a:t>
            </a:r>
            <a:endParaRPr lang="en-US" sz="3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60859"/>
            <a:ext cx="8216265" cy="34776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45491" y="2259092"/>
            <a:ext cx="4154686" cy="1194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Состояние RAID-массива можно отслеживать через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/proc/mdstat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mdadm --detail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004465" y="3723084"/>
            <a:ext cx="3795713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 /proc/mdstat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004465" y="4344353"/>
            <a:ext cx="3795713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mdadm --detail /dev/md0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9645491" y="3723084"/>
            <a:ext cx="30480" cy="1027152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Text 6"/>
          <p:cNvSpPr/>
          <p:nvPr/>
        </p:nvSpPr>
        <p:spPr>
          <a:xfrm>
            <a:off x="9645491" y="5019437"/>
            <a:ext cx="4154686" cy="2321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Эти команды предоставляют информацию о статусе дисков, ходе синхронизации и наличии сбоев. Управление горячим резервом (spare),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mark faulty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remove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позволяют оперативно реагировать на проблемы.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EB016-E162-6E5F-8697-066A0B77D8A5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6811" y="542211"/>
            <a:ext cx="223123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Глава 7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1156811" y="881063"/>
            <a:ext cx="8148518" cy="446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Отказоустойчивость и восстановление данных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11" y="1552575"/>
            <a:ext cx="12316658" cy="5406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6223" y="5240304"/>
            <a:ext cx="2158975" cy="313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Отказ диска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3246223" y="5649004"/>
            <a:ext cx="2158975" cy="717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Массив в деградированном режиме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307959" y="5157267"/>
            <a:ext cx="2158974" cy="313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Восстановление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307959" y="5565967"/>
            <a:ext cx="2158974" cy="717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Запустите rebuild (mdadm автоматически)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94885" y="2119541"/>
            <a:ext cx="2158975" cy="313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Замена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294885" y="2528241"/>
            <a:ext cx="2158975" cy="478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Установите новый диск немедленно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156811" y="7128153"/>
            <a:ext cx="12316658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 сбое диска массив переходит в деградированный режим. Важно немедленно заменить вышедший из строя диск новым и запустить процесс восстановления (</a:t>
            </a:r>
            <a:r>
              <a:rPr lang="en-US" sz="14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rebuild</a:t>
            </a:r>
            <a:r>
              <a:rPr lang="en-US" sz="14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). mdadm автоматически инициирует восстановление, используя данные четности или зеркалирования.</a:t>
            </a:r>
            <a:endParaRPr lang="en-US" sz="14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A019F-0218-3014-0F10-00CFF21971BD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</Words>
  <Application>Microsoft Office PowerPoint</Application>
  <PresentationFormat>Custom</PresentationFormat>
  <Paragraphs>91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 Light</vt:lpstr>
      <vt:lpstr>Consolas</vt:lpstr>
      <vt:lpstr>Calibri</vt:lpstr>
      <vt:lpstr>110_Besmellah_1(MRT)</vt:lpstr>
      <vt:lpstr>Lora Light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2</cp:revision>
  <dcterms:created xsi:type="dcterms:W3CDTF">2026-02-13T09:28:09Z</dcterms:created>
  <dcterms:modified xsi:type="dcterms:W3CDTF">2026-02-13T11:57:19Z</dcterms:modified>
</cp:coreProperties>
</file>